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1b8dfcfc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31b8dfcfc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1b8dfcfc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1b8dfcfc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1b8dfcfc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31b8dfcfc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1b8dfcfc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1b8dfcf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1b8dfcfc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31b8dfcfc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1b8dfcf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1b8dfcf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newbusinessage.com/article/what-is-the-intelligence-traffic-light-system-installed-in-lalitpur-how-does-it-wor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doi.org/10.1109/ICONSTEM60960.2024.10568592" TargetMode="External"/><Relationship Id="rId4" Type="http://schemas.openxmlformats.org/officeDocument/2006/relationships/hyperlink" Target="https://doi.org/10.1109/ACCESS.2020.2988986" TargetMode="External"/><Relationship Id="rId5" Type="http://schemas.openxmlformats.org/officeDocument/2006/relationships/hyperlink" Target="https://doi.org/10.3390/s2212433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166250"/>
            <a:ext cx="5396700" cy="19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Ambulance</a:t>
            </a:r>
            <a:r>
              <a:rPr lang="en-GB"/>
              <a:t> Siren Detection</a:t>
            </a:r>
            <a:r>
              <a:rPr lang="en-GB"/>
              <a:t> with Traffic Signal</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2286000" rtl="0" algn="l">
              <a:lnSpc>
                <a:spcPct val="115000"/>
              </a:lnSpc>
              <a:spcBef>
                <a:spcPts val="0"/>
              </a:spcBef>
              <a:spcAft>
                <a:spcPts val="1600"/>
              </a:spcAft>
              <a:buNone/>
            </a:pPr>
            <a:r>
              <a:rPr lang="en-GB"/>
              <a:t>Anup Dhakal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Ambulance detection is a critical component in traffic management systems, especially in urban areas where traffic congestion can delay emergency response times. Various methods can be used to detect ambulances and prioritize their movement through traffic, utilizing both visual and acoustic technologies.</a:t>
            </a:r>
            <a:endParaRPr/>
          </a:p>
          <a:p>
            <a:pPr indent="0" lvl="0" marL="0" rtl="0" algn="l">
              <a:spcBef>
                <a:spcPts val="1600"/>
              </a:spcBef>
              <a:spcAft>
                <a:spcPts val="1600"/>
              </a:spcAft>
              <a:buNone/>
            </a:pPr>
            <a:r>
              <a:rPr lang="en-GB"/>
              <a:t>This technology leverages advanced audio processing and machine learning techniques to detect ambulance sirens amidst the noise of city traffic, thereby facilitating quicker passage through congested areas.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Research Gap</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GB"/>
              <a:t>Lack of Intelligent Traffic Signal Systems for Ambulances</a:t>
            </a:r>
            <a:endParaRPr/>
          </a:p>
          <a:p>
            <a:pPr indent="0" lvl="0" marL="457200" rtl="0" algn="l">
              <a:spcBef>
                <a:spcPts val="1600"/>
              </a:spcBef>
              <a:spcAft>
                <a:spcPts val="0"/>
              </a:spcAft>
              <a:buNone/>
            </a:pPr>
            <a:r>
              <a:rPr lang="en-GB"/>
              <a:t>Less studies have explored the implementation of AI-based traffic light control systems that automatically detect ambulances and adjust signals to provide a clear path.</a:t>
            </a:r>
            <a:endParaRPr/>
          </a:p>
          <a:p>
            <a:pPr indent="0" lvl="0" marL="457200" rtl="0" algn="l">
              <a:spcBef>
                <a:spcPts val="1600"/>
              </a:spcBef>
              <a:spcAft>
                <a:spcPts val="0"/>
              </a:spcAft>
              <a:buNone/>
            </a:pPr>
            <a:r>
              <a:rPr lang="en-GB"/>
              <a:t>However, first-ever Artificial Intelligence (AI)-enabled traffic light system installed in lalitpur, designed to manage traffic based on vehicle density. These intelligent traffic lights will automatically change red and green signals depending on the volume of vehicles on each side on DEC, 2024 </a:t>
            </a:r>
            <a:endParaRPr/>
          </a:p>
          <a:p>
            <a:pPr indent="0" lvl="0" marL="457200" rtl="0" algn="l">
              <a:spcBef>
                <a:spcPts val="1600"/>
              </a:spcBef>
              <a:spcAft>
                <a:spcPts val="1600"/>
              </a:spcAft>
              <a:buNone/>
            </a:pPr>
            <a:r>
              <a:rPr lang="en-GB" u="sng">
                <a:solidFill>
                  <a:schemeClr val="hlink"/>
                </a:solidFill>
                <a:hlinkClick r:id="rId3"/>
              </a:rPr>
              <a:t>https://newbusinessage.com/article/what-is-the-intelligence-traffic-light-system-installed-in-lalitpur-how-does-it-work</a:t>
            </a:r>
            <a:r>
              <a:rPr lang="en-GB"/>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Information</a:t>
            </a:r>
            <a:endParaRPr/>
          </a:p>
          <a:p>
            <a:pPr indent="0" lvl="0" marL="0" rtl="0" algn="l">
              <a:spcBef>
                <a:spcPts val="0"/>
              </a:spcBef>
              <a:spcAft>
                <a:spcPts val="0"/>
              </a:spcAft>
              <a:buNone/>
            </a:pPr>
            <a:r>
              <a:t/>
            </a:r>
            <a:endParaRPr/>
          </a:p>
        </p:txBody>
      </p:sp>
      <p:sp>
        <p:nvSpPr>
          <p:cNvPr id="247" name="Google Shape;24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Field Recording: Use microphones and mobile devices to record ambulance sirens in different traffic conditions (e.g., highways, intersections, market areas).</a:t>
            </a:r>
            <a:endParaRPr/>
          </a:p>
          <a:p>
            <a:pPr indent="0" lvl="0" marL="0" rtl="0" algn="l">
              <a:spcBef>
                <a:spcPts val="1600"/>
              </a:spcBef>
              <a:spcAft>
                <a:spcPts val="0"/>
              </a:spcAft>
              <a:buNone/>
            </a:pPr>
            <a:r>
              <a:rPr lang="en-GB"/>
              <a:t>Publicly Available Datasets: Search for existing siren datasets and adapt them for local noise conditions.</a:t>
            </a:r>
            <a:endParaRPr/>
          </a:p>
          <a:p>
            <a:pPr indent="0" lvl="0" marL="0" rtl="0" algn="l">
              <a:spcBef>
                <a:spcPts val="1600"/>
              </a:spcBef>
              <a:spcAft>
                <a:spcPts val="1600"/>
              </a:spcAft>
              <a:buNone/>
            </a:pPr>
            <a:r>
              <a:rPr lang="en-GB"/>
              <a:t>Synthetic Data: Generate siren signals mixed with local traffic noise to create a custom 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253" name="Google Shape;253;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Convolutional Neural Networks (CNNs) can be used due to their ability to process complex audio signals. For instance, a CNN-based model, can be used in detecting siren sounds by processing raw waveforms and combining features spectrograms.</a:t>
            </a:r>
            <a:endParaRPr/>
          </a:p>
          <a:p>
            <a:pPr indent="0" lvl="0" marL="0" rtl="0" algn="l">
              <a:spcBef>
                <a:spcPts val="1600"/>
              </a:spcBef>
              <a:spcAft>
                <a:spcPts val="1600"/>
              </a:spcAft>
              <a:buNone/>
            </a:pPr>
            <a:r>
              <a:rPr lang="en-GB"/>
              <a:t>Signal processing methods, such as Fourier transform and statistical analysis, can also be used to extract relevant features from audio signals. These features are then used to train machine learning models to distinguish siren sounds from background noise. Fourier transform converts a signal into individual spectral components and thereby provides frequency information about the signal.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Expected Results</a:t>
            </a:r>
            <a:endParaRPr/>
          </a:p>
          <a:p>
            <a:pPr indent="0" lvl="0" marL="0" rtl="0" algn="l">
              <a:spcBef>
                <a:spcPts val="1600"/>
              </a:spcBef>
              <a:spcAft>
                <a:spcPts val="0"/>
              </a:spcAft>
              <a:buNone/>
            </a:pPr>
            <a:r>
              <a:t/>
            </a:r>
            <a:endParaRPr/>
          </a:p>
        </p:txBody>
      </p:sp>
      <p:sp>
        <p:nvSpPr>
          <p:cNvPr id="259" name="Google Shape;259;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Traffic Signal Integration</a:t>
            </a:r>
            <a:endParaRPr/>
          </a:p>
          <a:p>
            <a:pPr indent="0" lvl="0" marL="0" rtl="0" algn="l">
              <a:spcBef>
                <a:spcPts val="1600"/>
              </a:spcBef>
              <a:spcAft>
                <a:spcPts val="0"/>
              </a:spcAft>
              <a:buNone/>
            </a:pPr>
            <a:r>
              <a:rPr lang="en-GB"/>
              <a:t>Integrating siren detection systems with traffic signal control can dynamically adjust signals to prioritize ambulance passage, thereby reducing response times and improving emergency vehicle flow.</a:t>
            </a:r>
            <a:endParaRPr/>
          </a:p>
          <a:p>
            <a:pPr indent="-311150" lvl="0" marL="457200" rtl="0" algn="l">
              <a:spcBef>
                <a:spcPts val="1600"/>
              </a:spcBef>
              <a:spcAft>
                <a:spcPts val="0"/>
              </a:spcAft>
              <a:buSzPts val="1300"/>
              <a:buChar char="●"/>
            </a:pPr>
            <a:r>
              <a:rPr lang="en-GB"/>
              <a:t>In-Vehicle and Mobile Applications</a:t>
            </a:r>
            <a:endParaRPr/>
          </a:p>
          <a:p>
            <a:pPr indent="0" lvl="0" marL="0" rtl="0" algn="l">
              <a:spcBef>
                <a:spcPts val="1600"/>
              </a:spcBef>
              <a:spcAft>
                <a:spcPts val="1600"/>
              </a:spcAft>
              <a:buNone/>
            </a:pPr>
            <a:r>
              <a:rPr lang="en-GB"/>
              <a:t>Detection systems can be implemented in vehicles or mobile devices to alert drivers of approaching emergency vehicles, even when siren sounds are muffled by soundproofing or in-vehicle audio systems. This can enhance driver awareness and safety on the road.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265" name="Google Shape;265;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Y. P et al. "Automatic Recognition of Ambulance Siren by Traffic Signal." 2024 Ninth International Conference on Science Technology Engineering and Mathematics (ICONSTEM) (2024): 1-7. </a:t>
            </a:r>
            <a:r>
              <a:rPr lang="en-GB" u="sng">
                <a:solidFill>
                  <a:schemeClr val="hlink"/>
                </a:solidFill>
                <a:hlinkClick r:id="rId3"/>
              </a:rPr>
              <a:t>https://doi.org/10.1109/ICONSTEM60960.2024.10568592</a:t>
            </a:r>
            <a:r>
              <a:rPr lang="en-GB"/>
              <a:t>.</a:t>
            </a:r>
            <a:endParaRPr/>
          </a:p>
          <a:p>
            <a:pPr indent="-311150" lvl="0" marL="457200" rtl="0" algn="l">
              <a:spcBef>
                <a:spcPts val="0"/>
              </a:spcBef>
              <a:spcAft>
                <a:spcPts val="0"/>
              </a:spcAft>
              <a:buSzPts val="1300"/>
              <a:buChar char="●"/>
            </a:pPr>
            <a:r>
              <a:rPr lang="en-GB"/>
              <a:t>van-Thuan Tran et al. "Acoustic-Based Emergency Vehicle Detection Using Convolutional Neural Networks." IEEE Access, 8 (2020): 75702-75713. </a:t>
            </a:r>
            <a:r>
              <a:rPr lang="en-GB" u="sng">
                <a:solidFill>
                  <a:schemeClr val="hlink"/>
                </a:solidFill>
                <a:hlinkClick r:id="rId4"/>
              </a:rPr>
              <a:t>https://doi.org/10.1109/ACCESS.2020.2988986</a:t>
            </a:r>
            <a:r>
              <a:rPr lang="en-GB"/>
              <a:t>.</a:t>
            </a:r>
            <a:endParaRPr/>
          </a:p>
          <a:p>
            <a:pPr indent="-311150" lvl="0" marL="457200" rtl="0" algn="l">
              <a:spcBef>
                <a:spcPts val="0"/>
              </a:spcBef>
              <a:spcAft>
                <a:spcPts val="0"/>
              </a:spcAft>
              <a:buSzPts val="1300"/>
              <a:buChar char="●"/>
            </a:pPr>
            <a:r>
              <a:rPr lang="en-GB"/>
              <a:t>Michela Cantarini et al. "Few-Shot Emergency Siren Detection." Sensors (Basel, Switzerland), 22 (2022). </a:t>
            </a:r>
            <a:r>
              <a:rPr lang="en-GB" u="sng">
                <a:solidFill>
                  <a:schemeClr val="hlink"/>
                </a:solidFill>
                <a:hlinkClick r:id="rId5"/>
              </a:rPr>
              <a:t>https://doi.org/10.3390/s22124338</a:t>
            </a:r>
            <a:r>
              <a:rPr lang="en-GB"/>
              <a:t>.</a:t>
            </a:r>
            <a:endParaRPr/>
          </a:p>
          <a:p>
            <a:pPr indent="-311150" lvl="0" marL="457200" rtl="0" algn="l">
              <a:spcBef>
                <a:spcPts val="0"/>
              </a:spcBef>
              <a:spcAft>
                <a:spcPts val="0"/>
              </a:spcAft>
              <a:buSzPts val="1300"/>
              <a:buChar char="●"/>
            </a:pPr>
            <a:r>
              <a:rPr lang="en-GB"/>
              <a:t>A. Lisov et al. "Using convolutional neural networks for acoustic-based emergency vehicle detection." Modern Transportation Systems and Technologies (2023). https://doi.org/10.17816/transsyst20239195-107.</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a:t>
            </a:r>
            <a:endParaRPr/>
          </a:p>
        </p:txBody>
      </p:sp>
      <p:sp>
        <p:nvSpPr>
          <p:cNvPr id="271" name="Google Shape;271;p24"/>
          <p:cNvSpPr txBox="1"/>
          <p:nvPr>
            <p:ph idx="1" type="body"/>
          </p:nvPr>
        </p:nvSpPr>
        <p:spPr>
          <a:xfrm>
            <a:off x="1297500" y="10292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Collection and Model Training</a:t>
            </a:r>
            <a:endParaRPr/>
          </a:p>
          <a:p>
            <a:pPr indent="0" lvl="0" marL="0" rtl="0" algn="l">
              <a:spcBef>
                <a:spcPts val="1600"/>
              </a:spcBef>
              <a:spcAft>
                <a:spcPts val="0"/>
              </a:spcAft>
              <a:buNone/>
            </a:pPr>
            <a:r>
              <a:rPr lang="en-GB"/>
              <a:t>One of the main challenges is the collection and labeling of diverse audio datasets for training robust models. Few-shot learning and dimensionality reduction techniques are promising solutions to mitigate these challenges by reducing the dependency on large datasets.</a:t>
            </a:r>
            <a:endParaRPr/>
          </a:p>
          <a:p>
            <a:pPr indent="0" lvl="0" marL="0" rtl="0" algn="l">
              <a:spcBef>
                <a:spcPts val="1600"/>
              </a:spcBef>
              <a:spcAft>
                <a:spcPts val="0"/>
              </a:spcAft>
              <a:buNone/>
            </a:pPr>
            <a:r>
              <a:rPr lang="en-GB"/>
              <a:t>Real-World Implementation</a:t>
            </a:r>
            <a:endParaRPr/>
          </a:p>
          <a:p>
            <a:pPr indent="0" lvl="0" marL="0" rtl="0" algn="l">
              <a:spcBef>
                <a:spcPts val="1600"/>
              </a:spcBef>
              <a:spcAft>
                <a:spcPts val="0"/>
              </a:spcAft>
              <a:buNone/>
            </a:pPr>
            <a:r>
              <a:rPr lang="en-GB"/>
              <a:t>Implementing these systems in real-world scenarios requires addressing issues such as background noise and varying environmental conditions. Continuous advancements in audio processing and machine learning are essential to improve the reliability and accuracy of these systems.</a:t>
            </a:r>
            <a:endParaRPr/>
          </a:p>
          <a:p>
            <a:pPr indent="0" lvl="0" marL="0" rtl="0" algn="l">
              <a:spcBef>
                <a:spcPts val="1600"/>
              </a:spcBef>
              <a:spcAft>
                <a:spcPts val="1600"/>
              </a:spcAft>
              <a:buNone/>
            </a:pPr>
            <a:r>
              <a:rPr lang="en-GB"/>
              <a:t>In conclusion, the automatic recognition of ambulance sirens is a promising technology that can significantly enhance emergency response capabilities. By leveraging machine learning and signal processing techniques, these systems can effectively detect sirens in noisy environments, facilitating quicker emergency vehicle passage and improving public safety.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817250" y="2372050"/>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277" name="Google Shape;277;p25"/>
          <p:cNvGrpSpPr/>
          <p:nvPr/>
        </p:nvGrpSpPr>
        <p:grpSpPr>
          <a:xfrm>
            <a:off x="4066820" y="1553491"/>
            <a:ext cx="3159984" cy="2439109"/>
            <a:chOff x="3553042" y="1657806"/>
            <a:chExt cx="3461100" cy="2671532"/>
          </a:xfrm>
        </p:grpSpPr>
        <p:sp>
          <p:nvSpPr>
            <p:cNvPr id="278" name="Google Shape;278;p25"/>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5"/>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6" name="Google Shape;286;p25"/>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287" name="Google Shape;287;p25"/>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5"/>
          <p:cNvGrpSpPr/>
          <p:nvPr/>
        </p:nvGrpSpPr>
        <p:grpSpPr>
          <a:xfrm>
            <a:off x="6762480" y="2546254"/>
            <a:ext cx="1024386" cy="1522884"/>
            <a:chOff x="6505573" y="2745170"/>
            <a:chExt cx="1122000" cy="1668000"/>
          </a:xfrm>
        </p:grpSpPr>
        <p:sp>
          <p:nvSpPr>
            <p:cNvPr id="289" name="Google Shape;289;p25"/>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93" name="Google Shape;293;p25"/>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294" name="Google Shape;294;p25"/>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25"/>
          <p:cNvGrpSpPr/>
          <p:nvPr/>
        </p:nvGrpSpPr>
        <p:grpSpPr>
          <a:xfrm>
            <a:off x="6405845" y="3121897"/>
            <a:ext cx="520684" cy="1036470"/>
            <a:chOff x="9543736" y="4486132"/>
            <a:chExt cx="570300" cy="1135235"/>
          </a:xfrm>
        </p:grpSpPr>
        <p:sp>
          <p:nvSpPr>
            <p:cNvPr id="296" name="Google Shape;296;p25"/>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0" name="Google Shape;300;p25"/>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01" name="Google Shape;301;p25"/>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5"/>
          <p:cNvGrpSpPr/>
          <p:nvPr/>
        </p:nvGrpSpPr>
        <p:grpSpPr>
          <a:xfrm>
            <a:off x="7564804" y="3443361"/>
            <a:ext cx="455496" cy="692277"/>
            <a:chOff x="7384375" y="3728000"/>
            <a:chExt cx="498900" cy="758244"/>
          </a:xfrm>
        </p:grpSpPr>
        <p:sp>
          <p:nvSpPr>
            <p:cNvPr id="303" name="Google Shape;303;p25"/>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5"/>
          <p:cNvGrpSpPr/>
          <p:nvPr/>
        </p:nvGrpSpPr>
        <p:grpSpPr>
          <a:xfrm>
            <a:off x="7564836" y="3561758"/>
            <a:ext cx="478081" cy="462776"/>
            <a:chOff x="7384385" y="3857442"/>
            <a:chExt cx="523637" cy="506874"/>
          </a:xfrm>
        </p:grpSpPr>
        <p:sp>
          <p:nvSpPr>
            <p:cNvPr id="308" name="Google Shape;308;p25"/>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5"/>
            <p:cNvGrpSpPr/>
            <p:nvPr/>
          </p:nvGrpSpPr>
          <p:grpSpPr>
            <a:xfrm>
              <a:off x="7384385" y="3857442"/>
              <a:ext cx="523637" cy="498900"/>
              <a:chOff x="7384385" y="3857442"/>
              <a:chExt cx="523637" cy="498900"/>
            </a:xfrm>
          </p:grpSpPr>
          <p:sp>
            <p:nvSpPr>
              <p:cNvPr id="310" name="Google Shape;310;p25"/>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12" name="Google Shape;312;p25"/>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13" name="Google Shape;313;p25"/>
          <p:cNvGrpSpPr/>
          <p:nvPr/>
        </p:nvGrpSpPr>
        <p:grpSpPr>
          <a:xfrm>
            <a:off x="8110843" y="3443361"/>
            <a:ext cx="435785" cy="692277"/>
            <a:chOff x="7982421" y="3727763"/>
            <a:chExt cx="477311" cy="758244"/>
          </a:xfrm>
        </p:grpSpPr>
        <p:sp>
          <p:nvSpPr>
            <p:cNvPr id="314" name="Google Shape;314;p25"/>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2" name="Google Shape;322;p25"/>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